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
          <p15:clr>
            <a:srgbClr val="747775"/>
          </p15:clr>
        </p15:guide>
        <p15:guide id="2" orient="horz" pos="10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 orient="horz"/>
        <p:guide pos="104"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4962841f85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14962841f85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4962841f85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4962841f85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505eb2cb97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1505eb2cb97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4962841f85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14962841f85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4962841f85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14962841f85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14962841f85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14962841f85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4962841f85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4962841f85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4962841f85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4962841f85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4962841f85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4962841f85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5232555833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5232555833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4962841f85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4962841f85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4962841f85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14962841f85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526a2b8d72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526a2b8d72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9.png"/><Relationship Id="rId5" Type="http://schemas.openxmlformats.org/officeDocument/2006/relationships/image" Target="../media/image3.png"/><Relationship Id="rId6" Type="http://schemas.openxmlformats.org/officeDocument/2006/relationships/image" Target="../media/image5.png"/><Relationship Id="rId7" Type="http://schemas.openxmlformats.org/officeDocument/2006/relationships/image" Target="../media/image7.png"/><Relationship Id="rId8"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450324" y="35675"/>
            <a:ext cx="6353423" cy="4259424"/>
          </a:xfrm>
          <a:prstGeom prst="rect">
            <a:avLst/>
          </a:prstGeom>
          <a:noFill/>
          <a:ln>
            <a:noFill/>
          </a:ln>
        </p:spPr>
      </p:pic>
      <p:sp>
        <p:nvSpPr>
          <p:cNvPr id="55" name="Google Shape;55;p13"/>
          <p:cNvSpPr/>
          <p:nvPr/>
        </p:nvSpPr>
        <p:spPr>
          <a:xfrm>
            <a:off x="-9700" y="4084475"/>
            <a:ext cx="9144000" cy="6954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1766750" y="4108913"/>
            <a:ext cx="55911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3000">
                <a:solidFill>
                  <a:schemeClr val="lt1"/>
                </a:solidFill>
              </a:rPr>
              <a:t>DEIC PLANNING SHEET</a:t>
            </a:r>
            <a:endParaRPr b="1" sz="3000">
              <a:solidFill>
                <a:schemeClr val="lt1"/>
              </a:solidFill>
            </a:endParaRPr>
          </a:p>
        </p:txBody>
      </p:sp>
      <p:sp>
        <p:nvSpPr>
          <p:cNvPr id="57" name="Google Shape;57;p13"/>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p:nvPr/>
        </p:nvSpPr>
        <p:spPr>
          <a:xfrm>
            <a:off x="0" y="334750"/>
            <a:ext cx="22311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2"/>
          <p:cNvSpPr/>
          <p:nvPr/>
        </p:nvSpPr>
        <p:spPr>
          <a:xfrm>
            <a:off x="2463200" y="334750"/>
            <a:ext cx="66804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2"/>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2"/>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2"/>
          <p:cNvSpPr txBox="1"/>
          <p:nvPr/>
        </p:nvSpPr>
        <p:spPr>
          <a:xfrm>
            <a:off x="-100" y="269050"/>
            <a:ext cx="24183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Implementation</a:t>
            </a:r>
            <a:endParaRPr b="1" sz="2200">
              <a:solidFill>
                <a:schemeClr val="lt1"/>
              </a:solidFill>
            </a:endParaRPr>
          </a:p>
        </p:txBody>
      </p:sp>
      <p:sp>
        <p:nvSpPr>
          <p:cNvPr id="165" name="Google Shape;165;p22"/>
          <p:cNvSpPr txBox="1"/>
          <p:nvPr/>
        </p:nvSpPr>
        <p:spPr>
          <a:xfrm>
            <a:off x="40425" y="1182175"/>
            <a:ext cx="8843100" cy="29244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What major steps would the Pennsylvania Turnpike Commission have to take (before, during, and after implementation) in order to launch your IMC? </a:t>
            </a:r>
            <a:endParaRPr i="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If necessary, please further explain the elements of your IMC timeline.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914400" rtl="0" algn="l">
              <a:spcBef>
                <a:spcPts val="0"/>
              </a:spcBef>
              <a:spcAft>
                <a:spcPts val="0"/>
              </a:spcAft>
              <a:buNone/>
            </a:pPr>
            <a:r>
              <a:t/>
            </a:r>
            <a:endParaRPr sz="1300">
              <a:solidFill>
                <a:schemeClr val="dk1"/>
              </a:solidFill>
            </a:endParaRPr>
          </a:p>
          <a:p>
            <a:pPr indent="0" lvl="0" marL="9144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3"/>
          <p:cNvSpPr/>
          <p:nvPr/>
        </p:nvSpPr>
        <p:spPr>
          <a:xfrm>
            <a:off x="0" y="334750"/>
            <a:ext cx="24528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3"/>
          <p:cNvSpPr/>
          <p:nvPr/>
        </p:nvSpPr>
        <p:spPr>
          <a:xfrm>
            <a:off x="2660950" y="334750"/>
            <a:ext cx="64827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3"/>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3"/>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3"/>
          <p:cNvSpPr txBox="1"/>
          <p:nvPr/>
        </p:nvSpPr>
        <p:spPr>
          <a:xfrm>
            <a:off x="116625" y="260000"/>
            <a:ext cx="23361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ACCESSIBILITY</a:t>
            </a:r>
            <a:endParaRPr b="1" sz="2200">
              <a:solidFill>
                <a:schemeClr val="lt1"/>
              </a:solidFill>
            </a:endParaRPr>
          </a:p>
        </p:txBody>
      </p:sp>
      <p:sp>
        <p:nvSpPr>
          <p:cNvPr id="175" name="Google Shape;175;p23"/>
          <p:cNvSpPr txBox="1"/>
          <p:nvPr/>
        </p:nvSpPr>
        <p:spPr>
          <a:xfrm>
            <a:off x="40425" y="1182175"/>
            <a:ext cx="8843100" cy="37248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Clr>
                <a:schemeClr val="dk1"/>
              </a:buClr>
              <a:buSzPts val="1100"/>
              <a:buFont typeface="Arial"/>
              <a:buNone/>
            </a:pPr>
            <a:r>
              <a:rPr b="1" lang="en" sz="1300">
                <a:solidFill>
                  <a:srgbClr val="B5002B"/>
                </a:solidFill>
              </a:rPr>
              <a:t>Your IMC needs to be inclusive and accessible. How will you accomplish this? </a:t>
            </a:r>
            <a:endParaRPr b="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How will you strive to build the most inclusive IMC possible?</a:t>
            </a:r>
            <a:endParaRPr sz="1300">
              <a:solidFill>
                <a:schemeClr val="dk1"/>
              </a:solidFill>
            </a:endParaRPr>
          </a:p>
          <a:p>
            <a:pPr indent="-196850" lvl="1" marL="914400" rtl="0" algn="l">
              <a:spcBef>
                <a:spcPts val="0"/>
              </a:spcBef>
              <a:spcAft>
                <a:spcPts val="0"/>
              </a:spcAft>
              <a:buClr>
                <a:schemeClr val="dk1"/>
              </a:buClr>
              <a:buSzPts val="1300"/>
              <a:buChar char="○"/>
            </a:pPr>
            <a:r>
              <a:rPr lang="en" sz="1300">
                <a:solidFill>
                  <a:schemeClr val="dk1"/>
                </a:solidFill>
              </a:rPr>
              <a:t>How may your campaign be adapted/expanded to reach more Pennsylvanians outside of your target audience?</a:t>
            </a:r>
            <a:endParaRPr sz="1300">
              <a:solidFill>
                <a:schemeClr val="dk1"/>
              </a:solidFill>
            </a:endParaRPr>
          </a:p>
          <a:p>
            <a:pPr indent="0" lvl="0" marL="914400" rtl="0" algn="l">
              <a:spcBef>
                <a:spcPts val="0"/>
              </a:spcBef>
              <a:spcAft>
                <a:spcPts val="0"/>
              </a:spcAft>
              <a:buNone/>
            </a:pPr>
            <a:br>
              <a:rPr lang="en" sz="1300">
                <a:solidFill>
                  <a:schemeClr val="dk1"/>
                </a:solidFill>
              </a:rPr>
            </a:br>
            <a:endParaRPr sz="1300">
              <a:solidFill>
                <a:schemeClr val="dk1"/>
              </a:solidFill>
            </a:endParaRPr>
          </a:p>
          <a:p>
            <a:pPr indent="0" lvl="0" marL="457200" rtl="0" algn="l">
              <a:spcBef>
                <a:spcPts val="0"/>
              </a:spcBef>
              <a:spcAft>
                <a:spcPts val="0"/>
              </a:spcAft>
              <a:buClr>
                <a:schemeClr val="dk1"/>
              </a:buClr>
              <a:buSzPts val="1100"/>
              <a:buFont typeface="Arial"/>
              <a:buNone/>
            </a:pPr>
            <a:r>
              <a:t/>
            </a:r>
            <a:endParaRPr b="1" sz="1300">
              <a:solidFill>
                <a:srgbClr val="B5002B"/>
              </a:solidFill>
            </a:endParaRPr>
          </a:p>
          <a:p>
            <a:pPr indent="0" lvl="0" marL="457200" rtl="0" algn="l">
              <a:spcBef>
                <a:spcPts val="0"/>
              </a:spcBef>
              <a:spcAft>
                <a:spcPts val="0"/>
              </a:spcAft>
              <a:buNone/>
            </a:pPr>
            <a:r>
              <a:t/>
            </a:r>
            <a:endParaRPr b="1" sz="1300">
              <a:solidFill>
                <a:srgbClr val="B5002B"/>
              </a:solidFill>
            </a:endParaRPr>
          </a:p>
          <a:p>
            <a:pPr indent="0" lvl="0" marL="914400" rtl="0" algn="l">
              <a:spcBef>
                <a:spcPts val="0"/>
              </a:spcBef>
              <a:spcAft>
                <a:spcPts val="0"/>
              </a:spcAft>
              <a:buNone/>
            </a:pPr>
            <a:r>
              <a:t/>
            </a:r>
            <a:endParaRPr sz="1300">
              <a:solidFill>
                <a:schemeClr val="dk1"/>
              </a:solidFill>
            </a:endParaRPr>
          </a:p>
          <a:p>
            <a:pPr indent="0" lvl="0" marL="9144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4"/>
          <p:cNvSpPr/>
          <p:nvPr/>
        </p:nvSpPr>
        <p:spPr>
          <a:xfrm>
            <a:off x="0" y="334750"/>
            <a:ext cx="17739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4"/>
          <p:cNvSpPr/>
          <p:nvPr/>
        </p:nvSpPr>
        <p:spPr>
          <a:xfrm>
            <a:off x="1984500" y="334750"/>
            <a:ext cx="71592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4"/>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4"/>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4"/>
          <p:cNvSpPr txBox="1"/>
          <p:nvPr/>
        </p:nvSpPr>
        <p:spPr>
          <a:xfrm>
            <a:off x="116625" y="260000"/>
            <a:ext cx="2078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ANALYSIS</a:t>
            </a:r>
            <a:endParaRPr b="1" sz="2200">
              <a:solidFill>
                <a:schemeClr val="lt1"/>
              </a:solidFill>
            </a:endParaRPr>
          </a:p>
        </p:txBody>
      </p:sp>
      <p:sp>
        <p:nvSpPr>
          <p:cNvPr id="185" name="Google Shape;185;p24"/>
          <p:cNvSpPr txBox="1"/>
          <p:nvPr/>
        </p:nvSpPr>
        <p:spPr>
          <a:xfrm>
            <a:off x="40425" y="1182175"/>
            <a:ext cx="8843100" cy="9852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How will you measure the overall success of your integrated marketing campaign?</a:t>
            </a:r>
            <a:endParaRPr i="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Which tools will you use to collect both qualitative and quantitative data </a:t>
            </a:r>
            <a:br>
              <a:rPr lang="en" sz="1300">
                <a:solidFill>
                  <a:schemeClr val="dk1"/>
                </a:solidFill>
              </a:rPr>
            </a:br>
            <a:r>
              <a:rPr lang="en" sz="1300">
                <a:solidFill>
                  <a:schemeClr val="dk1"/>
                </a:solidFill>
              </a:rPr>
              <a:t>for your integrated marketing campaign?</a:t>
            </a:r>
            <a:endParaRPr sz="1300">
              <a:solidFill>
                <a:schemeClr val="dk1"/>
              </a:solidFill>
            </a:endParaRPr>
          </a:p>
          <a:p>
            <a:pPr indent="0" lvl="0" marL="914400" rtl="0" algn="l">
              <a:spcBef>
                <a:spcPts val="0"/>
              </a:spcBef>
              <a:spcAft>
                <a:spcPts val="0"/>
              </a:spcAft>
              <a:buNone/>
            </a:pPr>
            <a:r>
              <a:t/>
            </a:r>
            <a:endParaRPr sz="13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5"/>
          <p:cNvSpPr/>
          <p:nvPr/>
        </p:nvSpPr>
        <p:spPr>
          <a:xfrm>
            <a:off x="0" y="334750"/>
            <a:ext cx="15015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5"/>
          <p:cNvSpPr/>
          <p:nvPr/>
        </p:nvSpPr>
        <p:spPr>
          <a:xfrm>
            <a:off x="1709550" y="334750"/>
            <a:ext cx="74340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5"/>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5"/>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5"/>
          <p:cNvSpPr txBox="1"/>
          <p:nvPr/>
        </p:nvSpPr>
        <p:spPr>
          <a:xfrm>
            <a:off x="40425" y="260000"/>
            <a:ext cx="13848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BUDGET</a:t>
            </a:r>
            <a:endParaRPr b="1" sz="2200">
              <a:solidFill>
                <a:schemeClr val="lt1"/>
              </a:solidFill>
            </a:endParaRPr>
          </a:p>
        </p:txBody>
      </p:sp>
      <p:sp>
        <p:nvSpPr>
          <p:cNvPr id="195" name="Google Shape;195;p25"/>
          <p:cNvSpPr txBox="1"/>
          <p:nvPr/>
        </p:nvSpPr>
        <p:spPr>
          <a:xfrm>
            <a:off x="40425" y="1182175"/>
            <a:ext cx="8843100" cy="13854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Outline your campaign’s budget</a:t>
            </a:r>
            <a:endParaRPr i="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Your budget for the </a:t>
            </a:r>
            <a:r>
              <a:rPr b="1" lang="en" sz="1300">
                <a:solidFill>
                  <a:schemeClr val="dk1"/>
                </a:solidFill>
              </a:rPr>
              <a:t>development and implementation </a:t>
            </a:r>
            <a:r>
              <a:rPr lang="en" sz="1300">
                <a:solidFill>
                  <a:schemeClr val="dk1"/>
                </a:solidFill>
              </a:rPr>
              <a:t>of your IMC is </a:t>
            </a:r>
            <a:r>
              <a:rPr b="1" lang="en" sz="1300">
                <a:solidFill>
                  <a:schemeClr val="dk1"/>
                </a:solidFill>
              </a:rPr>
              <a:t>$100,000</a:t>
            </a:r>
            <a:r>
              <a:rPr lang="en" sz="1300">
                <a:solidFill>
                  <a:schemeClr val="dk1"/>
                </a:solidFill>
              </a:rPr>
              <a:t>. </a:t>
            </a:r>
            <a:endParaRPr sz="1300">
              <a:solidFill>
                <a:schemeClr val="dk1"/>
              </a:solidFill>
            </a:endParaRPr>
          </a:p>
          <a:p>
            <a:pPr indent="-196850" lvl="1" marL="914400" rtl="0" algn="l">
              <a:spcBef>
                <a:spcPts val="0"/>
              </a:spcBef>
              <a:spcAft>
                <a:spcPts val="0"/>
              </a:spcAft>
              <a:buClr>
                <a:schemeClr val="dk1"/>
              </a:buClr>
              <a:buSzPts val="1300"/>
              <a:buChar char="○"/>
            </a:pPr>
            <a:r>
              <a:rPr lang="en" sz="1300">
                <a:solidFill>
                  <a:schemeClr val="dk1"/>
                </a:solidFill>
              </a:rPr>
              <a:t>Remember that though it will cost money to implement your IMC, </a:t>
            </a:r>
            <a:br>
              <a:rPr lang="en" sz="1300">
                <a:solidFill>
                  <a:schemeClr val="dk1"/>
                </a:solidFill>
              </a:rPr>
            </a:br>
            <a:r>
              <a:rPr b="1" lang="en" sz="1300">
                <a:solidFill>
                  <a:schemeClr val="dk1"/>
                </a:solidFill>
              </a:rPr>
              <a:t>all elements should be free of cost for your target audience to participate. </a:t>
            </a:r>
            <a:endParaRPr b="1" sz="1300">
              <a:solidFill>
                <a:schemeClr val="dk1"/>
              </a:solidFill>
            </a:endParaRPr>
          </a:p>
          <a:p>
            <a:pPr indent="-196850" lvl="1" marL="914400" rtl="0" algn="l">
              <a:spcBef>
                <a:spcPts val="0"/>
              </a:spcBef>
              <a:spcAft>
                <a:spcPts val="0"/>
              </a:spcAft>
              <a:buClr>
                <a:schemeClr val="dk1"/>
              </a:buClr>
              <a:buSzPts val="1300"/>
              <a:buChar char="○"/>
            </a:pPr>
            <a:r>
              <a:rPr lang="en" sz="1300">
                <a:solidFill>
                  <a:schemeClr val="dk1"/>
                </a:solidFill>
              </a:rPr>
              <a:t>Note for finalists: Round 3 proposals and presentations should outline a line-by-line budget </a:t>
            </a:r>
            <a:br>
              <a:rPr lang="en" sz="1300">
                <a:solidFill>
                  <a:schemeClr val="dk1"/>
                </a:solidFill>
              </a:rPr>
            </a:br>
            <a:r>
              <a:rPr lang="en" sz="1300">
                <a:solidFill>
                  <a:schemeClr val="dk1"/>
                </a:solidFill>
              </a:rPr>
              <a:t>as well as budgetary information for a scaled version of your IMC.</a:t>
            </a:r>
            <a:endParaRPr sz="1300">
              <a:solidFill>
                <a:schemeClr val="dk1"/>
              </a:solidFill>
            </a:endParaRPr>
          </a:p>
        </p:txBody>
      </p:sp>
      <p:sp>
        <p:nvSpPr>
          <p:cNvPr id="196" name="Google Shape;196;p25"/>
          <p:cNvSpPr txBox="1"/>
          <p:nvPr/>
        </p:nvSpPr>
        <p:spPr>
          <a:xfrm>
            <a:off x="240175" y="4439700"/>
            <a:ext cx="90798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100">
                <a:solidFill>
                  <a:srgbClr val="B5002B"/>
                </a:solidFill>
                <a:highlight>
                  <a:srgbClr val="FFFFFF"/>
                </a:highlight>
              </a:rPr>
              <a:t>*</a:t>
            </a:r>
            <a:r>
              <a:rPr b="1" lang="en" sz="1150">
                <a:solidFill>
                  <a:srgbClr val="B5002B"/>
                </a:solidFill>
                <a:highlight>
                  <a:srgbClr val="FFFFFF"/>
                </a:highlight>
              </a:rPr>
              <a:t>The </a:t>
            </a:r>
            <a:r>
              <a:rPr b="1" lang="en" sz="1150">
                <a:solidFill>
                  <a:srgbClr val="B5002B"/>
                </a:solidFill>
              </a:rPr>
              <a:t>budget</a:t>
            </a:r>
            <a:r>
              <a:rPr b="1" lang="en" sz="1150">
                <a:solidFill>
                  <a:srgbClr val="B5002B"/>
                </a:solidFill>
                <a:highlight>
                  <a:srgbClr val="FFFFFF"/>
                </a:highlight>
              </a:rPr>
              <a:t> is meant for planning purposes only. America250PA does not expect teams to incur expenses and </a:t>
            </a:r>
            <a:br>
              <a:rPr b="1" lang="en" sz="1150">
                <a:solidFill>
                  <a:srgbClr val="B5002B"/>
                </a:solidFill>
                <a:highlight>
                  <a:srgbClr val="FFFFFF"/>
                </a:highlight>
              </a:rPr>
            </a:br>
            <a:r>
              <a:rPr b="1" lang="en" sz="1150">
                <a:solidFill>
                  <a:srgbClr val="B5002B"/>
                </a:solidFill>
                <a:highlight>
                  <a:srgbClr val="FFFFFF"/>
                </a:highlight>
              </a:rPr>
              <a:t>is not responsible for any costs associated with the planning of your DEIC proposal and presentation.*</a:t>
            </a:r>
            <a:endParaRPr sz="11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6"/>
          <p:cNvSpPr/>
          <p:nvPr/>
        </p:nvSpPr>
        <p:spPr>
          <a:xfrm>
            <a:off x="0" y="334750"/>
            <a:ext cx="37611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6"/>
          <p:cNvSpPr/>
          <p:nvPr/>
        </p:nvSpPr>
        <p:spPr>
          <a:xfrm>
            <a:off x="3983975" y="334750"/>
            <a:ext cx="51600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6"/>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6"/>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6"/>
          <p:cNvSpPr txBox="1"/>
          <p:nvPr/>
        </p:nvSpPr>
        <p:spPr>
          <a:xfrm>
            <a:off x="116625" y="260000"/>
            <a:ext cx="35922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RESEARCH &amp; CITATIONS</a:t>
            </a:r>
            <a:endParaRPr b="1" sz="2200">
              <a:solidFill>
                <a:schemeClr val="lt1"/>
              </a:solidFill>
            </a:endParaRPr>
          </a:p>
        </p:txBody>
      </p:sp>
      <p:sp>
        <p:nvSpPr>
          <p:cNvPr id="206" name="Google Shape;206;p26"/>
          <p:cNvSpPr txBox="1"/>
          <p:nvPr/>
        </p:nvSpPr>
        <p:spPr>
          <a:xfrm>
            <a:off x="40425" y="1182175"/>
            <a:ext cx="8843100" cy="7542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Clr>
                <a:schemeClr val="dk1"/>
              </a:buClr>
              <a:buSzPts val="1100"/>
              <a:buFont typeface="Arial"/>
              <a:buNone/>
            </a:pPr>
            <a:r>
              <a:rPr b="1" lang="en" sz="1300">
                <a:solidFill>
                  <a:srgbClr val="B5002B"/>
                </a:solidFill>
              </a:rPr>
              <a:t>Cite your sources</a:t>
            </a:r>
            <a:endParaRPr b="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Be sure to also reference your sources throughout your presentation! </a:t>
            </a:r>
            <a:endParaRPr b="1" sz="1300">
              <a:solidFill>
                <a:srgbClr val="B5002B"/>
              </a:solidFill>
            </a:endParaRPr>
          </a:p>
          <a:p>
            <a:pPr indent="0" lvl="0" marL="914400" rtl="0" algn="l">
              <a:spcBef>
                <a:spcPts val="0"/>
              </a:spcBef>
              <a:spcAft>
                <a:spcPts val="0"/>
              </a:spcAft>
              <a:buNone/>
            </a:pPr>
            <a:r>
              <a:t/>
            </a:r>
            <a:endParaRPr sz="1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p:nvPr/>
        </p:nvSpPr>
        <p:spPr>
          <a:xfrm>
            <a:off x="0" y="334750"/>
            <a:ext cx="91440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4"/>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txBox="1"/>
          <p:nvPr/>
        </p:nvSpPr>
        <p:spPr>
          <a:xfrm>
            <a:off x="116625" y="269050"/>
            <a:ext cx="22227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OVERVIEW</a:t>
            </a:r>
            <a:endParaRPr b="1" sz="2200">
              <a:solidFill>
                <a:schemeClr val="lt1"/>
              </a:solidFill>
            </a:endParaRPr>
          </a:p>
        </p:txBody>
      </p:sp>
      <p:sp>
        <p:nvSpPr>
          <p:cNvPr id="67" name="Google Shape;67;p14"/>
          <p:cNvSpPr txBox="1"/>
          <p:nvPr/>
        </p:nvSpPr>
        <p:spPr>
          <a:xfrm>
            <a:off x="40425" y="1109550"/>
            <a:ext cx="8843100" cy="3324600"/>
          </a:xfrm>
          <a:prstGeom prst="rect">
            <a:avLst/>
          </a:prstGeom>
          <a:noFill/>
          <a:ln>
            <a:noFill/>
          </a:ln>
        </p:spPr>
        <p:txBody>
          <a:bodyPr anchorCtr="0" anchor="t" bIns="91425" lIns="91425" spcFirstLastPara="1" rIns="91425" wrap="square" tIns="91425">
            <a:spAutoFit/>
          </a:bodyPr>
          <a:lstStyle/>
          <a:p>
            <a:pPr indent="-196850" lvl="0" marL="342900" rtl="0" algn="l">
              <a:spcBef>
                <a:spcPts val="0"/>
              </a:spcBef>
              <a:spcAft>
                <a:spcPts val="0"/>
              </a:spcAft>
              <a:buClr>
                <a:schemeClr val="dk1"/>
              </a:buClr>
              <a:buSzPts val="1300"/>
              <a:buChar char="●"/>
            </a:pPr>
            <a:r>
              <a:rPr b="1" lang="en" sz="1300">
                <a:solidFill>
                  <a:srgbClr val="B5002B"/>
                </a:solidFill>
              </a:rPr>
              <a:t>At the end of Round 2</a:t>
            </a:r>
            <a:r>
              <a:rPr lang="en" sz="1300">
                <a:solidFill>
                  <a:schemeClr val="dk1"/>
                </a:solidFill>
              </a:rPr>
              <a:t>, a copy of your completed </a:t>
            </a:r>
            <a:r>
              <a:rPr b="1" lang="en" sz="1300">
                <a:solidFill>
                  <a:schemeClr val="dk1"/>
                </a:solidFill>
              </a:rPr>
              <a:t>Planning Sheet</a:t>
            </a:r>
            <a:r>
              <a:rPr lang="en" sz="1300">
                <a:solidFill>
                  <a:schemeClr val="dk1"/>
                </a:solidFill>
              </a:rPr>
              <a:t> should be turned in along with your </a:t>
            </a:r>
            <a:r>
              <a:rPr b="1" lang="en" sz="1300">
                <a:solidFill>
                  <a:schemeClr val="dk1"/>
                </a:solidFill>
              </a:rPr>
              <a:t>6-minute Presentation.</a:t>
            </a:r>
            <a:r>
              <a:rPr lang="en" sz="1300">
                <a:solidFill>
                  <a:schemeClr val="dk1"/>
                </a:solidFill>
              </a:rPr>
              <a:t> You are welcome to use this version as a template for your Planning Sheet, or create your own. </a:t>
            </a:r>
            <a:br>
              <a:rPr lang="en" sz="1300">
                <a:solidFill>
                  <a:schemeClr val="dk1"/>
                </a:solidFill>
              </a:rPr>
            </a:br>
            <a:r>
              <a:rPr lang="en" sz="1300">
                <a:solidFill>
                  <a:schemeClr val="dk1"/>
                </a:solidFill>
              </a:rPr>
              <a:t>Note: The </a:t>
            </a:r>
            <a:r>
              <a:rPr lang="en" sz="1300">
                <a:solidFill>
                  <a:schemeClr val="dk1"/>
                </a:solidFill>
              </a:rPr>
              <a:t>elements</a:t>
            </a:r>
            <a:r>
              <a:rPr lang="en" sz="1300">
                <a:solidFill>
                  <a:schemeClr val="dk1"/>
                </a:solidFill>
              </a:rPr>
              <a:t> of this template should serve as a guide for the content needed in your main presentation, </a:t>
            </a:r>
            <a:br>
              <a:rPr lang="en" sz="1300">
                <a:solidFill>
                  <a:schemeClr val="dk1"/>
                </a:solidFill>
              </a:rPr>
            </a:br>
            <a:r>
              <a:rPr lang="en" sz="1300">
                <a:solidFill>
                  <a:schemeClr val="dk1"/>
                </a:solidFill>
              </a:rPr>
              <a:t>but we encourage you to explore your own design!</a:t>
            </a:r>
            <a:endParaRPr sz="1300">
              <a:solidFill>
                <a:schemeClr val="dk1"/>
              </a:solidFill>
            </a:endParaRPr>
          </a:p>
          <a:p>
            <a:pPr indent="0" lvl="0" marL="457200" rtl="0" algn="l">
              <a:spcBef>
                <a:spcPts val="0"/>
              </a:spcBef>
              <a:spcAft>
                <a:spcPts val="0"/>
              </a:spcAft>
              <a:buNone/>
            </a:pPr>
            <a:r>
              <a:t/>
            </a:r>
            <a:endParaRPr b="1" sz="1300">
              <a:solidFill>
                <a:schemeClr val="dk1"/>
              </a:solidFill>
            </a:endParaRPr>
          </a:p>
          <a:p>
            <a:pPr indent="-196850" lvl="0" marL="342900" rtl="0" algn="l">
              <a:spcBef>
                <a:spcPts val="0"/>
              </a:spcBef>
              <a:spcAft>
                <a:spcPts val="0"/>
              </a:spcAft>
              <a:buClr>
                <a:schemeClr val="dk1"/>
              </a:buClr>
              <a:buSzPts val="1300"/>
              <a:buChar char="●"/>
            </a:pPr>
            <a:r>
              <a:rPr b="1" lang="en" sz="1300">
                <a:solidFill>
                  <a:schemeClr val="dk1"/>
                </a:solidFill>
              </a:rPr>
              <a:t>Email your Round 2 Submission by 1</a:t>
            </a:r>
            <a:r>
              <a:rPr b="1" lang="en" sz="1300">
                <a:solidFill>
                  <a:schemeClr val="dk1"/>
                </a:solidFill>
              </a:rPr>
              <a:t>1:59pm on Friday</a:t>
            </a:r>
            <a:r>
              <a:rPr b="1" lang="en" sz="1300">
                <a:solidFill>
                  <a:schemeClr val="dk1"/>
                </a:solidFill>
              </a:rPr>
              <a:t>, October 18th to </a:t>
            </a:r>
            <a:r>
              <a:rPr b="1" lang="en" sz="1300">
                <a:solidFill>
                  <a:srgbClr val="B5002B"/>
                </a:solidFill>
              </a:rPr>
              <a:t>DEIC</a:t>
            </a:r>
            <a:r>
              <a:rPr b="1" lang="en" sz="1300">
                <a:solidFill>
                  <a:srgbClr val="B5002B"/>
                </a:solidFill>
              </a:rPr>
              <a:t>@AMERICA250PA.ORG </a:t>
            </a:r>
            <a:r>
              <a:rPr b="1" lang="en" sz="1300">
                <a:solidFill>
                  <a:schemeClr val="dk1"/>
                </a:solidFill>
              </a:rPr>
              <a:t>with the subject </a:t>
            </a:r>
            <a:r>
              <a:rPr b="1" lang="en" sz="1300">
                <a:solidFill>
                  <a:srgbClr val="B5002B"/>
                </a:solidFill>
              </a:rPr>
              <a:t>"2024 DEIC ROUND 2 SUBMISSION" + your institution's name.</a:t>
            </a:r>
            <a:endParaRPr b="1" sz="1300">
              <a:solidFill>
                <a:srgbClr val="B5002B"/>
              </a:solidFill>
            </a:endParaRPr>
          </a:p>
          <a:p>
            <a:pPr indent="0" lvl="0" marL="457200" rtl="0" algn="l">
              <a:spcBef>
                <a:spcPts val="0"/>
              </a:spcBef>
              <a:spcAft>
                <a:spcPts val="0"/>
              </a:spcAft>
              <a:buNone/>
            </a:pPr>
            <a:r>
              <a:t/>
            </a:r>
            <a:endParaRPr b="1" sz="1300">
              <a:solidFill>
                <a:srgbClr val="B5002B"/>
              </a:solidFill>
            </a:endParaRPr>
          </a:p>
          <a:p>
            <a:pPr indent="-196850" lvl="0" marL="342900" rtl="0" algn="l">
              <a:spcBef>
                <a:spcPts val="0"/>
              </a:spcBef>
              <a:spcAft>
                <a:spcPts val="0"/>
              </a:spcAft>
              <a:buClr>
                <a:schemeClr val="dk1"/>
              </a:buClr>
              <a:buSzPts val="1300"/>
              <a:buChar char="●"/>
            </a:pPr>
            <a:r>
              <a:rPr lang="en" sz="1300">
                <a:solidFill>
                  <a:schemeClr val="dk1"/>
                </a:solidFill>
              </a:rPr>
              <a:t>The P</a:t>
            </a:r>
            <a:r>
              <a:rPr lang="en" sz="1300">
                <a:solidFill>
                  <a:schemeClr val="dk1"/>
                </a:solidFill>
              </a:rPr>
              <a:t>lanning Sheet template begins on the next slide.</a:t>
            </a:r>
            <a:br>
              <a:rPr lang="en" sz="1300">
                <a:solidFill>
                  <a:schemeClr val="dk1"/>
                </a:solidFill>
              </a:rPr>
            </a:br>
            <a:endParaRPr sz="1300">
              <a:solidFill>
                <a:schemeClr val="dk1"/>
              </a:solidFill>
            </a:endParaRPr>
          </a:p>
          <a:p>
            <a:pPr indent="-196850" lvl="0" marL="342900" rtl="0" algn="l">
              <a:spcBef>
                <a:spcPts val="0"/>
              </a:spcBef>
              <a:spcAft>
                <a:spcPts val="0"/>
              </a:spcAft>
              <a:buClr>
                <a:schemeClr val="dk1"/>
              </a:buClr>
              <a:buSzPts val="1300"/>
              <a:buChar char="●"/>
            </a:pPr>
            <a:r>
              <a:rPr i="1" lang="en" sz="1300">
                <a:solidFill>
                  <a:schemeClr val="dk1"/>
                </a:solidFill>
              </a:rPr>
              <a:t>Tip: Be sure to look at the Round 2 Judging Rubric to see how your campaign and presentation will be judged!</a:t>
            </a:r>
            <a:endParaRPr i="1"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pic>
        <p:nvPicPr>
          <p:cNvPr id="72" name="Google Shape;72;p15"/>
          <p:cNvPicPr preferRelativeResize="0"/>
          <p:nvPr/>
        </p:nvPicPr>
        <p:blipFill>
          <a:blip r:embed="rId3">
            <a:alphaModFix/>
          </a:blip>
          <a:stretch>
            <a:fillRect/>
          </a:stretch>
        </p:blipFill>
        <p:spPr>
          <a:xfrm>
            <a:off x="177200" y="195425"/>
            <a:ext cx="4223749" cy="2831651"/>
          </a:xfrm>
          <a:prstGeom prst="rect">
            <a:avLst/>
          </a:prstGeom>
          <a:noFill/>
          <a:ln>
            <a:noFill/>
          </a:ln>
        </p:spPr>
      </p:pic>
      <p:sp>
        <p:nvSpPr>
          <p:cNvPr id="73" name="Google Shape;73;p15"/>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5"/>
          <p:cNvSpPr/>
          <p:nvPr/>
        </p:nvSpPr>
        <p:spPr>
          <a:xfrm>
            <a:off x="0" y="2961600"/>
            <a:ext cx="5309700" cy="4173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txBox="1"/>
          <p:nvPr/>
        </p:nvSpPr>
        <p:spPr>
          <a:xfrm>
            <a:off x="1465925" y="2914950"/>
            <a:ext cx="37299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100">
                <a:solidFill>
                  <a:schemeClr val="lt1"/>
                </a:solidFill>
              </a:rPr>
              <a:t>DEIC PLANNING SHEET</a:t>
            </a:r>
            <a:endParaRPr b="1" sz="2100">
              <a:solidFill>
                <a:schemeClr val="lt1"/>
              </a:solidFill>
            </a:endParaRPr>
          </a:p>
        </p:txBody>
      </p:sp>
      <p:sp>
        <p:nvSpPr>
          <p:cNvPr id="77" name="Google Shape;77;p15"/>
          <p:cNvSpPr/>
          <p:nvPr/>
        </p:nvSpPr>
        <p:spPr>
          <a:xfrm>
            <a:off x="5544150" y="2961600"/>
            <a:ext cx="3648600" cy="4173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5"/>
          <p:cNvSpPr txBox="1"/>
          <p:nvPr/>
        </p:nvSpPr>
        <p:spPr>
          <a:xfrm>
            <a:off x="1465925" y="3575025"/>
            <a:ext cx="37299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solidFill>
                  <a:schemeClr val="dk1"/>
                </a:solidFill>
              </a:rPr>
              <a:t>(Name or logo of your Institution)</a:t>
            </a:r>
            <a:endParaRPr b="1" sz="1300">
              <a:solidFill>
                <a:schemeClr val="dk1"/>
              </a:solidFill>
            </a:endParaRPr>
          </a:p>
        </p:txBody>
      </p:sp>
      <p:sp>
        <p:nvSpPr>
          <p:cNvPr id="79" name="Google Shape;79;p15"/>
          <p:cNvSpPr txBox="1"/>
          <p:nvPr/>
        </p:nvSpPr>
        <p:spPr>
          <a:xfrm>
            <a:off x="5544150" y="3575025"/>
            <a:ext cx="3729900" cy="130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300">
                <a:solidFill>
                  <a:schemeClr val="dk1"/>
                </a:solidFill>
              </a:rPr>
              <a:t>(Student name)</a:t>
            </a:r>
            <a:endParaRPr sz="1300">
              <a:solidFill>
                <a:schemeClr val="dk1"/>
              </a:solidFill>
            </a:endParaRPr>
          </a:p>
          <a:p>
            <a:pPr indent="0" lvl="0" marL="0" rtl="0" algn="l">
              <a:lnSpc>
                <a:spcPct val="115000"/>
              </a:lnSpc>
              <a:spcBef>
                <a:spcPts val="0"/>
              </a:spcBef>
              <a:spcAft>
                <a:spcPts val="0"/>
              </a:spcAft>
              <a:buNone/>
            </a:pPr>
            <a:r>
              <a:rPr lang="en" sz="1300">
                <a:solidFill>
                  <a:schemeClr val="dk1"/>
                </a:solidFill>
              </a:rPr>
              <a:t>(Student name)</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sz="1300">
                <a:solidFill>
                  <a:schemeClr val="dk1"/>
                </a:solidFill>
              </a:rPr>
              <a:t>(Student name)</a:t>
            </a:r>
            <a:endParaRPr sz="1300">
              <a:solidFill>
                <a:schemeClr val="dk1"/>
              </a:solidFill>
            </a:endParaRPr>
          </a:p>
          <a:p>
            <a:pPr indent="0" lvl="0" marL="0" rtl="0" algn="l">
              <a:lnSpc>
                <a:spcPct val="115000"/>
              </a:lnSpc>
              <a:spcBef>
                <a:spcPts val="0"/>
              </a:spcBef>
              <a:spcAft>
                <a:spcPts val="0"/>
              </a:spcAft>
              <a:buNone/>
            </a:pPr>
            <a:r>
              <a:rPr lang="en" sz="1300">
                <a:solidFill>
                  <a:schemeClr val="dk1"/>
                </a:solidFill>
              </a:rPr>
              <a:t>(Student name)</a:t>
            </a:r>
            <a:endParaRPr sz="1300">
              <a:solidFill>
                <a:schemeClr val="dk1"/>
              </a:solidFill>
            </a:endParaRPr>
          </a:p>
          <a:p>
            <a:pPr indent="0" lvl="0" marL="0" rtl="0" algn="l">
              <a:lnSpc>
                <a:spcPct val="115000"/>
              </a:lnSpc>
              <a:spcBef>
                <a:spcPts val="0"/>
              </a:spcBef>
              <a:spcAft>
                <a:spcPts val="0"/>
              </a:spcAft>
              <a:buNone/>
            </a:pPr>
            <a:r>
              <a:rPr lang="en" sz="1300">
                <a:solidFill>
                  <a:schemeClr val="dk1"/>
                </a:solidFill>
              </a:rPr>
              <a:t>(Faculty/Staff Mentor name)</a:t>
            </a:r>
            <a:endParaRPr sz="1300">
              <a:solidFill>
                <a:schemeClr val="dk1"/>
              </a:solidFill>
            </a:endParaRPr>
          </a:p>
        </p:txBody>
      </p:sp>
      <p:pic>
        <p:nvPicPr>
          <p:cNvPr id="80" name="Google Shape;80;p15"/>
          <p:cNvPicPr preferRelativeResize="0"/>
          <p:nvPr/>
        </p:nvPicPr>
        <p:blipFill rotWithShape="1">
          <a:blip r:embed="rId4">
            <a:alphaModFix/>
          </a:blip>
          <a:srcRect b="0" l="53082" r="0" t="0"/>
          <a:stretch/>
        </p:blipFill>
        <p:spPr>
          <a:xfrm>
            <a:off x="4725377" y="435075"/>
            <a:ext cx="4147149" cy="2209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p:nvPr/>
        </p:nvSpPr>
        <p:spPr>
          <a:xfrm>
            <a:off x="0" y="334750"/>
            <a:ext cx="21549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6"/>
          <p:cNvSpPr/>
          <p:nvPr/>
        </p:nvSpPr>
        <p:spPr>
          <a:xfrm>
            <a:off x="2368500" y="334750"/>
            <a:ext cx="67752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6"/>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6"/>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6"/>
          <p:cNvSpPr txBox="1"/>
          <p:nvPr/>
        </p:nvSpPr>
        <p:spPr>
          <a:xfrm>
            <a:off x="116625" y="260000"/>
            <a:ext cx="1805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OBJECTIVE</a:t>
            </a:r>
            <a:endParaRPr b="1" sz="2200">
              <a:solidFill>
                <a:schemeClr val="lt1"/>
              </a:solidFill>
            </a:endParaRPr>
          </a:p>
        </p:txBody>
      </p:sp>
      <p:sp>
        <p:nvSpPr>
          <p:cNvPr id="90" name="Google Shape;90;p16"/>
          <p:cNvSpPr txBox="1"/>
          <p:nvPr/>
        </p:nvSpPr>
        <p:spPr>
          <a:xfrm>
            <a:off x="40425" y="1182175"/>
            <a:ext cx="8843100" cy="19239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Concept Title and Description</a:t>
            </a:r>
            <a:endParaRPr b="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Describe your team’s original integrated marketing campaign (IMC) idea</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p:nvPr/>
        </p:nvSpPr>
        <p:spPr>
          <a:xfrm>
            <a:off x="0" y="334750"/>
            <a:ext cx="14268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7"/>
          <p:cNvSpPr/>
          <p:nvPr/>
        </p:nvSpPr>
        <p:spPr>
          <a:xfrm>
            <a:off x="1640475" y="334750"/>
            <a:ext cx="75030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7"/>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7"/>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7"/>
          <p:cNvSpPr txBox="1"/>
          <p:nvPr/>
        </p:nvSpPr>
        <p:spPr>
          <a:xfrm>
            <a:off x="116625" y="260000"/>
            <a:ext cx="1805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CLIENT</a:t>
            </a:r>
            <a:endParaRPr b="1" sz="2200">
              <a:solidFill>
                <a:schemeClr val="lt1"/>
              </a:solidFill>
            </a:endParaRPr>
          </a:p>
        </p:txBody>
      </p:sp>
      <p:sp>
        <p:nvSpPr>
          <p:cNvPr id="100" name="Google Shape;100;p17"/>
          <p:cNvSpPr txBox="1"/>
          <p:nvPr/>
        </p:nvSpPr>
        <p:spPr>
          <a:xfrm>
            <a:off x="40425" y="1182175"/>
            <a:ext cx="8843100" cy="21240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What do you know about your client (Pennsylvania Turnpike Commission)?</a:t>
            </a:r>
            <a:endParaRPr sz="1300">
              <a:solidFill>
                <a:schemeClr val="dk1"/>
              </a:solidFill>
            </a:endParaRPr>
          </a:p>
          <a:p>
            <a:pPr indent="-196850" lvl="1" marL="914400" rtl="0" algn="l">
              <a:spcBef>
                <a:spcPts val="0"/>
              </a:spcBef>
              <a:spcAft>
                <a:spcPts val="0"/>
              </a:spcAft>
              <a:buClr>
                <a:schemeClr val="dk1"/>
              </a:buClr>
              <a:buSzPts val="1300"/>
              <a:buChar char="○"/>
            </a:pPr>
            <a:r>
              <a:rPr lang="en" sz="1300">
                <a:solidFill>
                  <a:schemeClr val="dk1"/>
                </a:solidFill>
              </a:rPr>
              <a:t>What are their goals, and how does your IMC align with them?</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8"/>
          <p:cNvSpPr/>
          <p:nvPr/>
        </p:nvSpPr>
        <p:spPr>
          <a:xfrm>
            <a:off x="0" y="334750"/>
            <a:ext cx="14682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8"/>
          <p:cNvSpPr/>
          <p:nvPr/>
        </p:nvSpPr>
        <p:spPr>
          <a:xfrm>
            <a:off x="1740500" y="334750"/>
            <a:ext cx="74034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8"/>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8"/>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8"/>
          <p:cNvSpPr txBox="1"/>
          <p:nvPr/>
        </p:nvSpPr>
        <p:spPr>
          <a:xfrm>
            <a:off x="116625" y="260000"/>
            <a:ext cx="1805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THEME</a:t>
            </a:r>
            <a:endParaRPr b="1" sz="2200">
              <a:solidFill>
                <a:schemeClr val="lt1"/>
              </a:solidFill>
            </a:endParaRPr>
          </a:p>
        </p:txBody>
      </p:sp>
      <p:sp>
        <p:nvSpPr>
          <p:cNvPr id="110" name="Google Shape;110;p18"/>
          <p:cNvSpPr txBox="1"/>
          <p:nvPr/>
        </p:nvSpPr>
        <p:spPr>
          <a:xfrm>
            <a:off x="40425" y="1105975"/>
            <a:ext cx="8843100" cy="19239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How does</a:t>
            </a:r>
            <a:r>
              <a:rPr b="1" lang="en" sz="1300">
                <a:solidFill>
                  <a:srgbClr val="B5002B"/>
                </a:solidFill>
              </a:rPr>
              <a:t> your i</a:t>
            </a:r>
            <a:r>
              <a:rPr b="1" lang="en" sz="1300">
                <a:solidFill>
                  <a:srgbClr val="B5002B"/>
                </a:solidFill>
              </a:rPr>
              <a:t>ntegrated marketing campaign align with the “Powering the Future” theme?</a:t>
            </a:r>
            <a:endParaRPr b="1" sz="1300">
              <a:solidFill>
                <a:srgbClr val="B5002B"/>
              </a:solidFill>
            </a:endParaRPr>
          </a:p>
          <a:p>
            <a:pPr indent="0" lvl="0" marL="0" rtl="0" algn="l">
              <a:spcBef>
                <a:spcPts val="0"/>
              </a:spcBef>
              <a:spcAft>
                <a:spcPts val="0"/>
              </a:spcAft>
              <a:buNone/>
            </a:pPr>
            <a:r>
              <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9"/>
          <p:cNvSpPr/>
          <p:nvPr/>
        </p:nvSpPr>
        <p:spPr>
          <a:xfrm>
            <a:off x="0" y="334750"/>
            <a:ext cx="30384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9"/>
          <p:cNvSpPr/>
          <p:nvPr/>
        </p:nvSpPr>
        <p:spPr>
          <a:xfrm>
            <a:off x="3251850" y="334750"/>
            <a:ext cx="58917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9"/>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9"/>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9"/>
          <p:cNvSpPr txBox="1"/>
          <p:nvPr/>
        </p:nvSpPr>
        <p:spPr>
          <a:xfrm>
            <a:off x="116625" y="260000"/>
            <a:ext cx="34458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TARGET AUDIENCE</a:t>
            </a:r>
            <a:endParaRPr b="1" sz="2200">
              <a:solidFill>
                <a:schemeClr val="lt1"/>
              </a:solidFill>
            </a:endParaRPr>
          </a:p>
        </p:txBody>
      </p:sp>
      <p:sp>
        <p:nvSpPr>
          <p:cNvPr id="120" name="Google Shape;120;p19"/>
          <p:cNvSpPr txBox="1"/>
          <p:nvPr/>
        </p:nvSpPr>
        <p:spPr>
          <a:xfrm>
            <a:off x="40425" y="1182175"/>
            <a:ext cx="8843100" cy="33246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Describe</a:t>
            </a:r>
            <a:r>
              <a:rPr b="1" lang="en" sz="1300">
                <a:solidFill>
                  <a:srgbClr val="B5002B"/>
                </a:solidFill>
              </a:rPr>
              <a:t> your target audience</a:t>
            </a:r>
            <a:br>
              <a:rPr b="1" lang="en" sz="1300">
                <a:solidFill>
                  <a:srgbClr val="B5002B"/>
                </a:solidFill>
              </a:rPr>
            </a:br>
            <a:r>
              <a:rPr i="1" lang="en" sz="1300">
                <a:solidFill>
                  <a:srgbClr val="B5002B"/>
                </a:solidFill>
              </a:rPr>
              <a:t>Note: </a:t>
            </a:r>
            <a:r>
              <a:rPr i="1" lang="en" sz="1300">
                <a:solidFill>
                  <a:srgbClr val="B5002B"/>
                </a:solidFill>
              </a:rPr>
              <a:t>Please remember that the elements in your campaign should have no participation cap, meaning that all Pennsylvanians in your target audience should be able to participate regardless of age, demographic, ability level, etc. </a:t>
            </a:r>
            <a:endParaRPr i="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Who is your target audience? What insights or other data do you have about the target audience?</a:t>
            </a:r>
            <a:endParaRPr sz="1300">
              <a:solidFill>
                <a:schemeClr val="dk1"/>
              </a:solidFill>
            </a:endParaRPr>
          </a:p>
          <a:p>
            <a:pPr indent="-196850" lvl="1" marL="914400" rtl="0" algn="l">
              <a:spcBef>
                <a:spcPts val="0"/>
              </a:spcBef>
              <a:spcAft>
                <a:spcPts val="0"/>
              </a:spcAft>
              <a:buClr>
                <a:schemeClr val="dk1"/>
              </a:buClr>
              <a:buSzPts val="1300"/>
              <a:buChar char="○"/>
            </a:pPr>
            <a:r>
              <a:rPr lang="en" sz="1300">
                <a:solidFill>
                  <a:schemeClr val="dk1"/>
                </a:solidFill>
              </a:rPr>
              <a:t>How do you want your target audience to be engaged with your IMC?</a:t>
            </a:r>
            <a:endParaRPr sz="1300">
              <a:solidFill>
                <a:schemeClr val="dk1"/>
              </a:solidFill>
            </a:endParaRPr>
          </a:p>
          <a:p>
            <a:pPr indent="0" lvl="0" marL="914400" rtl="0" algn="l">
              <a:spcBef>
                <a:spcPts val="0"/>
              </a:spcBef>
              <a:spcAft>
                <a:spcPts val="0"/>
              </a:spcAft>
              <a:buNone/>
            </a:pPr>
            <a:r>
              <a:t/>
            </a:r>
            <a:endParaRPr sz="1300">
              <a:solidFill>
                <a:schemeClr val="dk1"/>
              </a:solidFill>
            </a:endParaRPr>
          </a:p>
          <a:p>
            <a:pPr indent="0" lvl="0" marL="9144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0"/>
          <p:cNvSpPr/>
          <p:nvPr/>
        </p:nvSpPr>
        <p:spPr>
          <a:xfrm>
            <a:off x="0" y="334750"/>
            <a:ext cx="19221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0"/>
          <p:cNvSpPr/>
          <p:nvPr/>
        </p:nvSpPr>
        <p:spPr>
          <a:xfrm>
            <a:off x="2125825" y="334750"/>
            <a:ext cx="70179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0"/>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0"/>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0"/>
          <p:cNvSpPr txBox="1"/>
          <p:nvPr/>
        </p:nvSpPr>
        <p:spPr>
          <a:xfrm>
            <a:off x="116625" y="260000"/>
            <a:ext cx="18054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CHANNELS</a:t>
            </a:r>
            <a:endParaRPr b="1" sz="2200">
              <a:solidFill>
                <a:schemeClr val="lt1"/>
              </a:solidFill>
            </a:endParaRPr>
          </a:p>
        </p:txBody>
      </p:sp>
      <p:sp>
        <p:nvSpPr>
          <p:cNvPr id="130" name="Google Shape;130;p20"/>
          <p:cNvSpPr txBox="1"/>
          <p:nvPr/>
        </p:nvSpPr>
        <p:spPr>
          <a:xfrm>
            <a:off x="40425" y="1182175"/>
            <a:ext cx="8843100" cy="785100"/>
          </a:xfrm>
          <a:prstGeom prst="rect">
            <a:avLst/>
          </a:prstGeom>
          <a:no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b="1" lang="en" sz="1300">
                <a:solidFill>
                  <a:srgbClr val="B5002B"/>
                </a:solidFill>
              </a:rPr>
              <a:t>Which marketing channels will you use (3+) to engage your target audience and generate awareness? Please describe how each will be used.</a:t>
            </a:r>
            <a:endParaRPr b="1" sz="1300">
              <a:solidFill>
                <a:srgbClr val="B5002B"/>
              </a:solidFill>
            </a:endParaRPr>
          </a:p>
          <a:p>
            <a:pPr indent="0" lvl="0" marL="457200" rtl="0" algn="l">
              <a:spcBef>
                <a:spcPts val="0"/>
              </a:spcBef>
              <a:spcAft>
                <a:spcPts val="0"/>
              </a:spcAft>
              <a:buNone/>
            </a:pPr>
            <a:r>
              <a:rPr i="1" lang="en" sz="1300">
                <a:solidFill>
                  <a:srgbClr val="B5002B"/>
                </a:solidFill>
              </a:rPr>
              <a:t>Note: The channels listed below are examples. You are welcome to explore additional options.</a:t>
            </a:r>
            <a:endParaRPr sz="1100">
              <a:solidFill>
                <a:schemeClr val="dk1"/>
              </a:solidFill>
            </a:endParaRPr>
          </a:p>
        </p:txBody>
      </p:sp>
      <p:pic>
        <p:nvPicPr>
          <p:cNvPr id="131" name="Google Shape;131;p20"/>
          <p:cNvPicPr preferRelativeResize="0"/>
          <p:nvPr/>
        </p:nvPicPr>
        <p:blipFill>
          <a:blip r:embed="rId3">
            <a:alphaModFix/>
          </a:blip>
          <a:stretch>
            <a:fillRect/>
          </a:stretch>
        </p:blipFill>
        <p:spPr>
          <a:xfrm>
            <a:off x="1655200" y="2183582"/>
            <a:ext cx="790251" cy="606930"/>
          </a:xfrm>
          <a:prstGeom prst="rect">
            <a:avLst/>
          </a:prstGeom>
          <a:noFill/>
          <a:ln>
            <a:noFill/>
          </a:ln>
        </p:spPr>
      </p:pic>
      <p:pic>
        <p:nvPicPr>
          <p:cNvPr id="132" name="Google Shape;132;p20"/>
          <p:cNvPicPr preferRelativeResize="0"/>
          <p:nvPr/>
        </p:nvPicPr>
        <p:blipFill>
          <a:blip r:embed="rId4">
            <a:alphaModFix/>
          </a:blip>
          <a:stretch>
            <a:fillRect/>
          </a:stretch>
        </p:blipFill>
        <p:spPr>
          <a:xfrm>
            <a:off x="2863939" y="2206400"/>
            <a:ext cx="701873" cy="523200"/>
          </a:xfrm>
          <a:prstGeom prst="rect">
            <a:avLst/>
          </a:prstGeom>
          <a:noFill/>
          <a:ln>
            <a:noFill/>
          </a:ln>
        </p:spPr>
      </p:pic>
      <p:pic>
        <p:nvPicPr>
          <p:cNvPr id="133" name="Google Shape;133;p20"/>
          <p:cNvPicPr preferRelativeResize="0"/>
          <p:nvPr/>
        </p:nvPicPr>
        <p:blipFill>
          <a:blip r:embed="rId5">
            <a:alphaModFix/>
          </a:blip>
          <a:stretch>
            <a:fillRect/>
          </a:stretch>
        </p:blipFill>
        <p:spPr>
          <a:xfrm>
            <a:off x="716427" y="2183575"/>
            <a:ext cx="419010" cy="707400"/>
          </a:xfrm>
          <a:prstGeom prst="rect">
            <a:avLst/>
          </a:prstGeom>
          <a:noFill/>
          <a:ln>
            <a:noFill/>
          </a:ln>
        </p:spPr>
      </p:pic>
      <p:pic>
        <p:nvPicPr>
          <p:cNvPr id="134" name="Google Shape;134;p20"/>
          <p:cNvPicPr preferRelativeResize="0"/>
          <p:nvPr/>
        </p:nvPicPr>
        <p:blipFill>
          <a:blip r:embed="rId6">
            <a:alphaModFix/>
          </a:blip>
          <a:stretch>
            <a:fillRect/>
          </a:stretch>
        </p:blipFill>
        <p:spPr>
          <a:xfrm>
            <a:off x="4006377" y="2210325"/>
            <a:ext cx="975375" cy="653902"/>
          </a:xfrm>
          <a:prstGeom prst="rect">
            <a:avLst/>
          </a:prstGeom>
          <a:noFill/>
          <a:ln>
            <a:noFill/>
          </a:ln>
        </p:spPr>
      </p:pic>
      <p:pic>
        <p:nvPicPr>
          <p:cNvPr id="135" name="Google Shape;135;p20"/>
          <p:cNvPicPr preferRelativeResize="0"/>
          <p:nvPr/>
        </p:nvPicPr>
        <p:blipFill>
          <a:blip r:embed="rId7">
            <a:alphaModFix/>
          </a:blip>
          <a:stretch>
            <a:fillRect/>
          </a:stretch>
        </p:blipFill>
        <p:spPr>
          <a:xfrm>
            <a:off x="5534725" y="2249513"/>
            <a:ext cx="790225" cy="644474"/>
          </a:xfrm>
          <a:prstGeom prst="rect">
            <a:avLst/>
          </a:prstGeom>
          <a:noFill/>
          <a:ln>
            <a:noFill/>
          </a:ln>
        </p:spPr>
      </p:pic>
      <p:pic>
        <p:nvPicPr>
          <p:cNvPr id="136" name="Google Shape;136;p20"/>
          <p:cNvPicPr preferRelativeResize="0"/>
          <p:nvPr/>
        </p:nvPicPr>
        <p:blipFill>
          <a:blip r:embed="rId8">
            <a:alphaModFix/>
          </a:blip>
          <a:stretch>
            <a:fillRect/>
          </a:stretch>
        </p:blipFill>
        <p:spPr>
          <a:xfrm flipH="1">
            <a:off x="6967462" y="2183575"/>
            <a:ext cx="323321" cy="707400"/>
          </a:xfrm>
          <a:prstGeom prst="rect">
            <a:avLst/>
          </a:prstGeom>
          <a:noFill/>
          <a:ln>
            <a:noFill/>
          </a:ln>
        </p:spPr>
      </p:pic>
      <p:pic>
        <p:nvPicPr>
          <p:cNvPr id="137" name="Google Shape;137;p20"/>
          <p:cNvPicPr preferRelativeResize="0"/>
          <p:nvPr/>
        </p:nvPicPr>
        <p:blipFill>
          <a:blip r:embed="rId9">
            <a:alphaModFix/>
          </a:blip>
          <a:stretch>
            <a:fillRect/>
          </a:stretch>
        </p:blipFill>
        <p:spPr>
          <a:xfrm>
            <a:off x="7845325" y="2199000"/>
            <a:ext cx="707401" cy="707401"/>
          </a:xfrm>
          <a:prstGeom prst="rect">
            <a:avLst/>
          </a:prstGeom>
          <a:noFill/>
          <a:ln>
            <a:noFill/>
          </a:ln>
        </p:spPr>
      </p:pic>
      <p:sp>
        <p:nvSpPr>
          <p:cNvPr id="138" name="Google Shape;138;p20"/>
          <p:cNvSpPr txBox="1"/>
          <p:nvPr/>
        </p:nvSpPr>
        <p:spPr>
          <a:xfrm>
            <a:off x="1488125" y="2976250"/>
            <a:ext cx="11244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100">
                <a:solidFill>
                  <a:srgbClr val="B5002B"/>
                </a:solidFill>
              </a:rPr>
              <a:t>PRINT</a:t>
            </a:r>
            <a:endParaRPr b="1" sz="1100">
              <a:solidFill>
                <a:srgbClr val="B5002B"/>
              </a:solidFill>
            </a:endParaRPr>
          </a:p>
          <a:p>
            <a:pPr indent="0" lvl="0" marL="0" rtl="0" algn="ctr">
              <a:spcBef>
                <a:spcPts val="0"/>
              </a:spcBef>
              <a:spcAft>
                <a:spcPts val="0"/>
              </a:spcAft>
              <a:buNone/>
            </a:pPr>
            <a:r>
              <a:rPr lang="en" sz="900">
                <a:solidFill>
                  <a:srgbClr val="B5002B"/>
                </a:solidFill>
              </a:rPr>
              <a:t>Posters</a:t>
            </a:r>
            <a:endParaRPr sz="900">
              <a:solidFill>
                <a:srgbClr val="B5002B"/>
              </a:solidFill>
            </a:endParaRPr>
          </a:p>
          <a:p>
            <a:pPr indent="0" lvl="0" marL="0" rtl="0" algn="ctr">
              <a:spcBef>
                <a:spcPts val="0"/>
              </a:spcBef>
              <a:spcAft>
                <a:spcPts val="0"/>
              </a:spcAft>
              <a:buNone/>
            </a:pPr>
            <a:r>
              <a:rPr lang="en" sz="900">
                <a:solidFill>
                  <a:srgbClr val="B5002B"/>
                </a:solidFill>
              </a:rPr>
              <a:t>Flyers</a:t>
            </a:r>
            <a:endParaRPr sz="900">
              <a:solidFill>
                <a:srgbClr val="B5002B"/>
              </a:solidFill>
            </a:endParaRPr>
          </a:p>
          <a:p>
            <a:pPr indent="0" lvl="0" marL="0" rtl="0" algn="ctr">
              <a:spcBef>
                <a:spcPts val="0"/>
              </a:spcBef>
              <a:spcAft>
                <a:spcPts val="0"/>
              </a:spcAft>
              <a:buNone/>
            </a:pPr>
            <a:r>
              <a:rPr lang="en" sz="900">
                <a:solidFill>
                  <a:srgbClr val="B5002B"/>
                </a:solidFill>
              </a:rPr>
              <a:t>Brochures</a:t>
            </a:r>
            <a:endParaRPr sz="900">
              <a:solidFill>
                <a:srgbClr val="B5002B"/>
              </a:solidFill>
            </a:endParaRPr>
          </a:p>
          <a:p>
            <a:pPr indent="0" lvl="0" marL="0" rtl="0" algn="ctr">
              <a:spcBef>
                <a:spcPts val="0"/>
              </a:spcBef>
              <a:spcAft>
                <a:spcPts val="0"/>
              </a:spcAft>
              <a:buNone/>
            </a:pPr>
            <a:r>
              <a:rPr lang="en" sz="900">
                <a:solidFill>
                  <a:srgbClr val="B5002B"/>
                </a:solidFill>
              </a:rPr>
              <a:t>Magazines</a:t>
            </a:r>
            <a:endParaRPr sz="900">
              <a:solidFill>
                <a:srgbClr val="B5002B"/>
              </a:solidFill>
            </a:endParaRPr>
          </a:p>
          <a:p>
            <a:pPr indent="0" lvl="0" marL="0" rtl="0" algn="ctr">
              <a:spcBef>
                <a:spcPts val="0"/>
              </a:spcBef>
              <a:spcAft>
                <a:spcPts val="0"/>
              </a:spcAft>
              <a:buNone/>
            </a:pPr>
            <a:r>
              <a:rPr lang="en" sz="900">
                <a:solidFill>
                  <a:srgbClr val="B5002B"/>
                </a:solidFill>
              </a:rPr>
              <a:t>Newspapers</a:t>
            </a:r>
            <a:endParaRPr sz="900">
              <a:solidFill>
                <a:srgbClr val="B5002B"/>
              </a:solidFill>
            </a:endParaRPr>
          </a:p>
        </p:txBody>
      </p:sp>
      <p:sp>
        <p:nvSpPr>
          <p:cNvPr id="139" name="Google Shape;139;p20"/>
          <p:cNvSpPr txBox="1"/>
          <p:nvPr/>
        </p:nvSpPr>
        <p:spPr>
          <a:xfrm>
            <a:off x="2652675" y="2976250"/>
            <a:ext cx="1124400" cy="631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100">
                <a:solidFill>
                  <a:srgbClr val="B5002B"/>
                </a:solidFill>
              </a:rPr>
              <a:t>DIRECT MAIL</a:t>
            </a:r>
            <a:endParaRPr b="1" sz="1100">
              <a:solidFill>
                <a:srgbClr val="B5002B"/>
              </a:solidFill>
            </a:endParaRPr>
          </a:p>
          <a:p>
            <a:pPr indent="0" lvl="0" marL="0" rtl="0" algn="ctr">
              <a:spcBef>
                <a:spcPts val="0"/>
              </a:spcBef>
              <a:spcAft>
                <a:spcPts val="0"/>
              </a:spcAft>
              <a:buNone/>
            </a:pPr>
            <a:r>
              <a:rPr lang="en" sz="900">
                <a:solidFill>
                  <a:srgbClr val="B5002B"/>
                </a:solidFill>
              </a:rPr>
              <a:t>Mailpieces</a:t>
            </a:r>
            <a:endParaRPr sz="900">
              <a:solidFill>
                <a:srgbClr val="B5002B"/>
              </a:solidFill>
            </a:endParaRPr>
          </a:p>
          <a:p>
            <a:pPr indent="0" lvl="0" marL="0" rtl="0" algn="ctr">
              <a:spcBef>
                <a:spcPts val="0"/>
              </a:spcBef>
              <a:spcAft>
                <a:spcPts val="0"/>
              </a:spcAft>
              <a:buNone/>
            </a:pPr>
            <a:r>
              <a:rPr lang="en" sz="900">
                <a:solidFill>
                  <a:srgbClr val="B5002B"/>
                </a:solidFill>
              </a:rPr>
              <a:t>Catalogs</a:t>
            </a:r>
            <a:endParaRPr sz="900">
              <a:solidFill>
                <a:srgbClr val="B5002B"/>
              </a:solidFill>
            </a:endParaRPr>
          </a:p>
        </p:txBody>
      </p:sp>
      <p:sp>
        <p:nvSpPr>
          <p:cNvPr id="140" name="Google Shape;140;p20"/>
          <p:cNvSpPr txBox="1"/>
          <p:nvPr/>
        </p:nvSpPr>
        <p:spPr>
          <a:xfrm>
            <a:off x="363725" y="3026475"/>
            <a:ext cx="1124400" cy="769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100">
                <a:solidFill>
                  <a:srgbClr val="B5002B"/>
                </a:solidFill>
              </a:rPr>
              <a:t>MOBILE</a:t>
            </a:r>
            <a:endParaRPr b="1" sz="1100">
              <a:solidFill>
                <a:srgbClr val="B5002B"/>
              </a:solidFill>
            </a:endParaRPr>
          </a:p>
          <a:p>
            <a:pPr indent="0" lvl="0" marL="0" rtl="0" algn="ctr">
              <a:spcBef>
                <a:spcPts val="0"/>
              </a:spcBef>
              <a:spcAft>
                <a:spcPts val="0"/>
              </a:spcAft>
              <a:buNone/>
            </a:pPr>
            <a:r>
              <a:rPr lang="en" sz="900">
                <a:solidFill>
                  <a:srgbClr val="B5002B"/>
                </a:solidFill>
              </a:rPr>
              <a:t>In-app</a:t>
            </a:r>
            <a:endParaRPr sz="900">
              <a:solidFill>
                <a:srgbClr val="B5002B"/>
              </a:solidFill>
            </a:endParaRPr>
          </a:p>
          <a:p>
            <a:pPr indent="0" lvl="0" marL="0" rtl="0" algn="ctr">
              <a:spcBef>
                <a:spcPts val="0"/>
              </a:spcBef>
              <a:spcAft>
                <a:spcPts val="0"/>
              </a:spcAft>
              <a:buNone/>
            </a:pPr>
            <a:r>
              <a:rPr lang="en" sz="900">
                <a:solidFill>
                  <a:srgbClr val="B5002B"/>
                </a:solidFill>
              </a:rPr>
              <a:t>Banner ads</a:t>
            </a:r>
            <a:endParaRPr sz="900">
              <a:solidFill>
                <a:srgbClr val="B5002B"/>
              </a:solidFill>
            </a:endParaRPr>
          </a:p>
          <a:p>
            <a:pPr indent="0" lvl="0" marL="0" rtl="0" algn="ctr">
              <a:spcBef>
                <a:spcPts val="0"/>
              </a:spcBef>
              <a:spcAft>
                <a:spcPts val="0"/>
              </a:spcAft>
              <a:buNone/>
            </a:pPr>
            <a:r>
              <a:rPr lang="en" sz="900">
                <a:solidFill>
                  <a:srgbClr val="B5002B"/>
                </a:solidFill>
              </a:rPr>
              <a:t>Messaging apps</a:t>
            </a:r>
            <a:endParaRPr sz="900">
              <a:solidFill>
                <a:srgbClr val="B5002B"/>
              </a:solidFill>
            </a:endParaRPr>
          </a:p>
        </p:txBody>
      </p:sp>
      <p:sp>
        <p:nvSpPr>
          <p:cNvPr id="141" name="Google Shape;141;p20"/>
          <p:cNvSpPr txBox="1"/>
          <p:nvPr/>
        </p:nvSpPr>
        <p:spPr>
          <a:xfrm>
            <a:off x="3794850" y="3060950"/>
            <a:ext cx="1398300" cy="769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100">
                <a:solidFill>
                  <a:srgbClr val="B5002B"/>
                </a:solidFill>
              </a:rPr>
              <a:t>OUT-OF-HOME</a:t>
            </a:r>
            <a:endParaRPr b="1" sz="1100">
              <a:solidFill>
                <a:srgbClr val="B5002B"/>
              </a:solidFill>
            </a:endParaRPr>
          </a:p>
          <a:p>
            <a:pPr indent="0" lvl="0" marL="0" rtl="0" algn="ctr">
              <a:spcBef>
                <a:spcPts val="0"/>
              </a:spcBef>
              <a:spcAft>
                <a:spcPts val="0"/>
              </a:spcAft>
              <a:buNone/>
            </a:pPr>
            <a:r>
              <a:rPr lang="en" sz="900">
                <a:solidFill>
                  <a:srgbClr val="B5002B"/>
                </a:solidFill>
              </a:rPr>
              <a:t>Transit</a:t>
            </a:r>
            <a:endParaRPr sz="900">
              <a:solidFill>
                <a:srgbClr val="B5002B"/>
              </a:solidFill>
            </a:endParaRPr>
          </a:p>
          <a:p>
            <a:pPr indent="0" lvl="0" marL="0" rtl="0" algn="ctr">
              <a:spcBef>
                <a:spcPts val="0"/>
              </a:spcBef>
              <a:spcAft>
                <a:spcPts val="0"/>
              </a:spcAft>
              <a:buNone/>
            </a:pPr>
            <a:r>
              <a:rPr lang="en" sz="900">
                <a:solidFill>
                  <a:srgbClr val="B5002B"/>
                </a:solidFill>
              </a:rPr>
              <a:t>Billboards</a:t>
            </a:r>
            <a:endParaRPr sz="900">
              <a:solidFill>
                <a:srgbClr val="B5002B"/>
              </a:solidFill>
            </a:endParaRPr>
          </a:p>
          <a:p>
            <a:pPr indent="0" lvl="0" marL="0" rtl="0" algn="ctr">
              <a:spcBef>
                <a:spcPts val="0"/>
              </a:spcBef>
              <a:spcAft>
                <a:spcPts val="0"/>
              </a:spcAft>
              <a:buNone/>
            </a:pPr>
            <a:r>
              <a:rPr lang="en" sz="900">
                <a:solidFill>
                  <a:srgbClr val="B5002B"/>
                </a:solidFill>
              </a:rPr>
              <a:t>Digital Signage</a:t>
            </a:r>
            <a:endParaRPr sz="900">
              <a:solidFill>
                <a:srgbClr val="B5002B"/>
              </a:solidFill>
            </a:endParaRPr>
          </a:p>
        </p:txBody>
      </p:sp>
      <p:sp>
        <p:nvSpPr>
          <p:cNvPr id="142" name="Google Shape;142;p20"/>
          <p:cNvSpPr txBox="1"/>
          <p:nvPr/>
        </p:nvSpPr>
        <p:spPr>
          <a:xfrm>
            <a:off x="5230688" y="3060950"/>
            <a:ext cx="1398300" cy="631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100">
                <a:solidFill>
                  <a:srgbClr val="B5002B"/>
                </a:solidFill>
              </a:rPr>
              <a:t>TV</a:t>
            </a:r>
            <a:endParaRPr b="1" sz="1100">
              <a:solidFill>
                <a:srgbClr val="B5002B"/>
              </a:solidFill>
            </a:endParaRPr>
          </a:p>
          <a:p>
            <a:pPr indent="0" lvl="0" marL="0" rtl="0" algn="ctr">
              <a:spcBef>
                <a:spcPts val="0"/>
              </a:spcBef>
              <a:spcAft>
                <a:spcPts val="0"/>
              </a:spcAft>
              <a:buNone/>
            </a:pPr>
            <a:r>
              <a:rPr lang="en" sz="900">
                <a:solidFill>
                  <a:srgbClr val="B5002B"/>
                </a:solidFill>
              </a:rPr>
              <a:t>Local cable</a:t>
            </a:r>
            <a:endParaRPr sz="900">
              <a:solidFill>
                <a:srgbClr val="B5002B"/>
              </a:solidFill>
            </a:endParaRPr>
          </a:p>
          <a:p>
            <a:pPr indent="0" lvl="0" marL="0" rtl="0" algn="ctr">
              <a:spcBef>
                <a:spcPts val="0"/>
              </a:spcBef>
              <a:spcAft>
                <a:spcPts val="0"/>
              </a:spcAft>
              <a:buNone/>
            </a:pPr>
            <a:r>
              <a:rPr lang="en" sz="900">
                <a:solidFill>
                  <a:srgbClr val="B5002B"/>
                </a:solidFill>
              </a:rPr>
              <a:t>Networks</a:t>
            </a:r>
            <a:endParaRPr sz="900">
              <a:solidFill>
                <a:srgbClr val="B5002B"/>
              </a:solidFill>
            </a:endParaRPr>
          </a:p>
        </p:txBody>
      </p:sp>
      <p:sp>
        <p:nvSpPr>
          <p:cNvPr id="143" name="Google Shape;143;p20"/>
          <p:cNvSpPr txBox="1"/>
          <p:nvPr/>
        </p:nvSpPr>
        <p:spPr>
          <a:xfrm>
            <a:off x="6429975" y="3060950"/>
            <a:ext cx="1398300" cy="769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100">
                <a:solidFill>
                  <a:srgbClr val="B5002B"/>
                </a:solidFill>
              </a:rPr>
              <a:t>DIGITAL</a:t>
            </a:r>
            <a:endParaRPr b="1" sz="1100">
              <a:solidFill>
                <a:srgbClr val="B5002B"/>
              </a:solidFill>
            </a:endParaRPr>
          </a:p>
          <a:p>
            <a:pPr indent="0" lvl="0" marL="0" rtl="0" algn="ctr">
              <a:spcBef>
                <a:spcPts val="0"/>
              </a:spcBef>
              <a:spcAft>
                <a:spcPts val="0"/>
              </a:spcAft>
              <a:buNone/>
            </a:pPr>
            <a:r>
              <a:rPr lang="en" sz="900">
                <a:solidFill>
                  <a:srgbClr val="B5002B"/>
                </a:solidFill>
              </a:rPr>
              <a:t>Search</a:t>
            </a:r>
            <a:endParaRPr sz="900">
              <a:solidFill>
                <a:srgbClr val="B5002B"/>
              </a:solidFill>
            </a:endParaRPr>
          </a:p>
          <a:p>
            <a:pPr indent="0" lvl="0" marL="0" rtl="0" algn="ctr">
              <a:spcBef>
                <a:spcPts val="0"/>
              </a:spcBef>
              <a:spcAft>
                <a:spcPts val="0"/>
              </a:spcAft>
              <a:buNone/>
            </a:pPr>
            <a:r>
              <a:rPr lang="en" sz="900">
                <a:solidFill>
                  <a:srgbClr val="B5002B"/>
                </a:solidFill>
              </a:rPr>
              <a:t>Banner Ads</a:t>
            </a:r>
            <a:endParaRPr sz="900">
              <a:solidFill>
                <a:srgbClr val="B5002B"/>
              </a:solidFill>
            </a:endParaRPr>
          </a:p>
          <a:p>
            <a:pPr indent="0" lvl="0" marL="0" rtl="0" algn="ctr">
              <a:spcBef>
                <a:spcPts val="0"/>
              </a:spcBef>
              <a:spcAft>
                <a:spcPts val="0"/>
              </a:spcAft>
              <a:buNone/>
            </a:pPr>
            <a:r>
              <a:rPr lang="en" sz="900">
                <a:solidFill>
                  <a:srgbClr val="B5002B"/>
                </a:solidFill>
              </a:rPr>
              <a:t>Email campaigns</a:t>
            </a:r>
            <a:endParaRPr sz="900">
              <a:solidFill>
                <a:srgbClr val="B5002B"/>
              </a:solidFill>
            </a:endParaRPr>
          </a:p>
        </p:txBody>
      </p:sp>
      <p:sp>
        <p:nvSpPr>
          <p:cNvPr id="144" name="Google Shape;144;p20"/>
          <p:cNvSpPr txBox="1"/>
          <p:nvPr/>
        </p:nvSpPr>
        <p:spPr>
          <a:xfrm>
            <a:off x="7499875" y="3060950"/>
            <a:ext cx="13983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100">
                <a:solidFill>
                  <a:srgbClr val="B5002B"/>
                </a:solidFill>
              </a:rPr>
              <a:t>SOCIAL</a:t>
            </a:r>
            <a:endParaRPr b="1" sz="1100">
              <a:solidFill>
                <a:srgbClr val="B5002B"/>
              </a:solidFill>
            </a:endParaRPr>
          </a:p>
          <a:p>
            <a:pPr indent="0" lvl="0" marL="0" rtl="0" algn="ctr">
              <a:spcBef>
                <a:spcPts val="0"/>
              </a:spcBef>
              <a:spcAft>
                <a:spcPts val="0"/>
              </a:spcAft>
              <a:buNone/>
            </a:pPr>
            <a:r>
              <a:rPr lang="en" sz="900">
                <a:solidFill>
                  <a:srgbClr val="B5002B"/>
                </a:solidFill>
              </a:rPr>
              <a:t>Twitter</a:t>
            </a:r>
            <a:endParaRPr sz="900">
              <a:solidFill>
                <a:srgbClr val="B5002B"/>
              </a:solidFill>
            </a:endParaRPr>
          </a:p>
          <a:p>
            <a:pPr indent="0" lvl="0" marL="0" rtl="0" algn="ctr">
              <a:spcBef>
                <a:spcPts val="0"/>
              </a:spcBef>
              <a:spcAft>
                <a:spcPts val="0"/>
              </a:spcAft>
              <a:buNone/>
            </a:pPr>
            <a:r>
              <a:rPr lang="en" sz="900">
                <a:solidFill>
                  <a:srgbClr val="B5002B"/>
                </a:solidFill>
              </a:rPr>
              <a:t>LinkedIn</a:t>
            </a:r>
            <a:endParaRPr sz="900">
              <a:solidFill>
                <a:srgbClr val="B5002B"/>
              </a:solidFill>
            </a:endParaRPr>
          </a:p>
          <a:p>
            <a:pPr indent="0" lvl="0" marL="0" rtl="0" algn="ctr">
              <a:spcBef>
                <a:spcPts val="0"/>
              </a:spcBef>
              <a:spcAft>
                <a:spcPts val="0"/>
              </a:spcAft>
              <a:buNone/>
            </a:pPr>
            <a:r>
              <a:rPr lang="en" sz="900">
                <a:solidFill>
                  <a:srgbClr val="B5002B"/>
                </a:solidFill>
              </a:rPr>
              <a:t>Facebook</a:t>
            </a:r>
            <a:endParaRPr sz="900">
              <a:solidFill>
                <a:srgbClr val="B5002B"/>
              </a:solidFill>
            </a:endParaRPr>
          </a:p>
          <a:p>
            <a:pPr indent="0" lvl="0" marL="0" rtl="0" algn="ctr">
              <a:spcBef>
                <a:spcPts val="0"/>
              </a:spcBef>
              <a:spcAft>
                <a:spcPts val="0"/>
              </a:spcAft>
              <a:buNone/>
            </a:pPr>
            <a:r>
              <a:rPr lang="en" sz="900">
                <a:solidFill>
                  <a:srgbClr val="B5002B"/>
                </a:solidFill>
              </a:rPr>
              <a:t>Instagram</a:t>
            </a:r>
            <a:br>
              <a:rPr lang="en" sz="900">
                <a:solidFill>
                  <a:srgbClr val="B5002B"/>
                </a:solidFill>
              </a:rPr>
            </a:br>
            <a:r>
              <a:rPr lang="en" sz="900">
                <a:solidFill>
                  <a:srgbClr val="B5002B"/>
                </a:solidFill>
              </a:rPr>
              <a:t>More!</a:t>
            </a:r>
            <a:endParaRPr sz="900">
              <a:solidFill>
                <a:srgbClr val="B5002B"/>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p:nvPr/>
        </p:nvSpPr>
        <p:spPr>
          <a:xfrm>
            <a:off x="0" y="334750"/>
            <a:ext cx="1698900" cy="391800"/>
          </a:xfrm>
          <a:prstGeom prst="rect">
            <a:avLst/>
          </a:prstGeom>
          <a:solidFill>
            <a:srgbClr val="B5002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1"/>
          <p:cNvSpPr/>
          <p:nvPr/>
        </p:nvSpPr>
        <p:spPr>
          <a:xfrm>
            <a:off x="1921975" y="334750"/>
            <a:ext cx="7221600" cy="3918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1"/>
          <p:cNvSpPr/>
          <p:nvPr/>
        </p:nvSpPr>
        <p:spPr>
          <a:xfrm>
            <a:off x="-100" y="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21"/>
          <p:cNvSpPr/>
          <p:nvPr/>
        </p:nvSpPr>
        <p:spPr>
          <a:xfrm>
            <a:off x="-100" y="4978500"/>
            <a:ext cx="9144000" cy="165000"/>
          </a:xfrm>
          <a:prstGeom prst="rect">
            <a:avLst/>
          </a:prstGeom>
          <a:solidFill>
            <a:srgbClr val="0054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1"/>
          <p:cNvSpPr txBox="1"/>
          <p:nvPr/>
        </p:nvSpPr>
        <p:spPr>
          <a:xfrm>
            <a:off x="116625" y="260000"/>
            <a:ext cx="15822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200">
                <a:solidFill>
                  <a:schemeClr val="lt1"/>
                </a:solidFill>
              </a:rPr>
              <a:t>TIMELINE</a:t>
            </a:r>
            <a:endParaRPr b="1" sz="2200">
              <a:solidFill>
                <a:schemeClr val="lt1"/>
              </a:solidFill>
            </a:endParaRPr>
          </a:p>
        </p:txBody>
      </p:sp>
      <p:sp>
        <p:nvSpPr>
          <p:cNvPr id="154" name="Google Shape;154;p21"/>
          <p:cNvSpPr txBox="1"/>
          <p:nvPr/>
        </p:nvSpPr>
        <p:spPr>
          <a:xfrm>
            <a:off x="40425" y="1105975"/>
            <a:ext cx="8843100" cy="3324600"/>
          </a:xfrm>
          <a:prstGeom prst="rect">
            <a:avLst/>
          </a:prstGeom>
          <a:noFill/>
          <a:ln>
            <a:noFill/>
          </a:ln>
        </p:spPr>
        <p:txBody>
          <a:bodyPr anchorCtr="0" anchor="t" bIns="91425" lIns="91425" spcFirstLastPara="1" rIns="91425" wrap="square" tIns="91425">
            <a:spAutoFit/>
          </a:bodyPr>
          <a:lstStyle/>
          <a:p>
            <a:pPr indent="457200" lvl="0" marL="0" rtl="0" algn="l">
              <a:spcBef>
                <a:spcPts val="0"/>
              </a:spcBef>
              <a:spcAft>
                <a:spcPts val="0"/>
              </a:spcAft>
              <a:buNone/>
            </a:pPr>
            <a:r>
              <a:rPr b="1" lang="en" sz="1300">
                <a:solidFill>
                  <a:srgbClr val="B5002B"/>
                </a:solidFill>
              </a:rPr>
              <a:t>Map out the timeline of your integrated marketing plan</a:t>
            </a:r>
            <a:endParaRPr i="1" sz="1300">
              <a:solidFill>
                <a:srgbClr val="B5002B"/>
              </a:solidFill>
            </a:endParaRPr>
          </a:p>
          <a:p>
            <a:pPr indent="-196850" lvl="1" marL="914400" rtl="0" algn="l">
              <a:spcBef>
                <a:spcPts val="0"/>
              </a:spcBef>
              <a:spcAft>
                <a:spcPts val="0"/>
              </a:spcAft>
              <a:buClr>
                <a:schemeClr val="dk1"/>
              </a:buClr>
              <a:buSzPts val="1300"/>
              <a:buChar char="○"/>
            </a:pPr>
            <a:r>
              <a:rPr lang="en" sz="1300">
                <a:solidFill>
                  <a:schemeClr val="dk1"/>
                </a:solidFill>
              </a:rPr>
              <a:t>Define the length of your campaign</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How long will it take to plan and execute the marketing elements in your IMC?</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196850" lvl="1" marL="914400" rtl="0" algn="l">
              <a:spcBef>
                <a:spcPts val="0"/>
              </a:spcBef>
              <a:spcAft>
                <a:spcPts val="0"/>
              </a:spcAft>
              <a:buClr>
                <a:schemeClr val="dk1"/>
              </a:buClr>
              <a:buSzPts val="1300"/>
              <a:buChar char="○"/>
            </a:pPr>
            <a:r>
              <a:rPr lang="en" sz="1300">
                <a:solidFill>
                  <a:schemeClr val="dk1"/>
                </a:solidFill>
              </a:rPr>
              <a:t>Outline the major steps in planning and executing your IMC</a:t>
            </a:r>
            <a:endParaRPr sz="1300">
              <a:solidFill>
                <a:schemeClr val="dk1"/>
              </a:solidFill>
            </a:endParaRPr>
          </a:p>
          <a:p>
            <a:pPr indent="-311150" lvl="2" marL="1371600" rtl="0" algn="l">
              <a:spcBef>
                <a:spcPts val="0"/>
              </a:spcBef>
              <a:spcAft>
                <a:spcPts val="0"/>
              </a:spcAft>
              <a:buClr>
                <a:schemeClr val="dk1"/>
              </a:buClr>
              <a:buSzPts val="1300"/>
              <a:buChar char="■"/>
            </a:pPr>
            <a:r>
              <a:rPr lang="en" sz="1300">
                <a:solidFill>
                  <a:schemeClr val="dk1"/>
                </a:solidFill>
              </a:rPr>
              <a:t>Include your corresponding marketing channels</a:t>
            </a:r>
            <a:endParaRPr sz="1300">
              <a:solidFill>
                <a:schemeClr val="dk1"/>
              </a:solidFill>
            </a:endParaRPr>
          </a:p>
          <a:p>
            <a:pPr indent="0" lvl="0" marL="914400" rtl="0" algn="l">
              <a:spcBef>
                <a:spcPts val="0"/>
              </a:spcBef>
              <a:spcAft>
                <a:spcPts val="0"/>
              </a:spcAft>
              <a:buNone/>
            </a:pPr>
            <a:r>
              <a:t/>
            </a:r>
            <a:endParaRPr sz="1300">
              <a:solidFill>
                <a:schemeClr val="dk1"/>
              </a:solidFill>
            </a:endParaRPr>
          </a:p>
          <a:p>
            <a:pPr indent="0" lvl="0" marL="9144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b="1" sz="1300">
              <a:solidFill>
                <a:srgbClr val="B5002B"/>
              </a:solidFill>
            </a:endParaRPr>
          </a:p>
          <a:p>
            <a:pPr indent="0" lvl="0" marL="0" rtl="0" algn="l">
              <a:spcBef>
                <a:spcPts val="0"/>
              </a:spcBef>
              <a:spcAft>
                <a:spcPts val="0"/>
              </a:spcAft>
              <a:buNone/>
            </a:pPr>
            <a:r>
              <a:t/>
            </a:r>
            <a:endParaRPr b="1" sz="1300">
              <a:solidFill>
                <a:srgbClr val="B5002B"/>
              </a:solidFill>
            </a:endParaRPr>
          </a:p>
          <a:p>
            <a:pPr indent="0" lvl="0" marL="45720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cxnSp>
        <p:nvCxnSpPr>
          <p:cNvPr id="155" name="Google Shape;155;p21"/>
          <p:cNvCxnSpPr/>
          <p:nvPr/>
        </p:nvCxnSpPr>
        <p:spPr>
          <a:xfrm flipH="1" rot="10800000">
            <a:off x="441625" y="3598650"/>
            <a:ext cx="8289000" cy="11100"/>
          </a:xfrm>
          <a:prstGeom prst="straightConnector1">
            <a:avLst/>
          </a:prstGeom>
          <a:noFill/>
          <a:ln cap="flat" cmpd="sng" w="9525">
            <a:solidFill>
              <a:srgbClr val="0054AA"/>
            </a:solidFill>
            <a:prstDash val="solid"/>
            <a:round/>
            <a:headEnd len="med" w="med" type="oval"/>
            <a:tailEnd len="med" w="med" type="oval"/>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